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4" r:id="rId3"/>
    <p:sldId id="272" r:id="rId4"/>
    <p:sldId id="277" r:id="rId5"/>
    <p:sldId id="278" r:id="rId6"/>
    <p:sldId id="279" r:id="rId7"/>
    <p:sldId id="276" r:id="rId8"/>
    <p:sldId id="275" r:id="rId9"/>
    <p:sldId id="281" r:id="rId10"/>
    <p:sldId id="280" r:id="rId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4628" autoAdjust="0"/>
  </p:normalViewPr>
  <p:slideViewPr>
    <p:cSldViewPr>
      <p:cViewPr varScale="1">
        <p:scale>
          <a:sx n="103" d="100"/>
          <a:sy n="103" d="100"/>
        </p:scale>
        <p:origin x="-1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6D4FB58-7CE3-4FDA-98D5-3A0D73B316D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DB586D-91F1-42B0-9335-3D46678FE7E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A7F1F8-4B06-4310-B8AB-53BD12C9FAB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54ECBE-A215-4C55-946D-1CA59E8D23B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DE1922B-C1B3-4E59-AD46-E544CA90C50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7473D22-D6AC-418C-82EC-36F2DCDFB5C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CBA9A19-CD49-4F22-889D-9E724EA5316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E9DD658-22B9-4A02-8CB3-41301184857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908309E-735D-4B14-81FF-7A8113A94EF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603D8E3-572D-4A34-94CF-8592891D77B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70937A-A929-4223-A906-0128367B4B1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C71AEC1-087C-4FB8-908E-0F91407B6ED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3.png"/><Relationship Id="rId2" Type="http://schemas.microsoft.com/office/2007/relationships/media" Target="../media/media6.wav"/><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32775" name="Rectangle 7"/>
          <p:cNvSpPr>
            <a:spLocks noChangeArrowheads="1"/>
          </p:cNvSpPr>
          <p:nvPr/>
        </p:nvSpPr>
        <p:spPr bwMode="auto">
          <a:xfrm>
            <a:off x="228600" y="5105400"/>
            <a:ext cx="4572000" cy="1524000"/>
          </a:xfrm>
          <a:prstGeom prst="rect">
            <a:avLst/>
          </a:prstGeom>
          <a:noFill/>
          <a:ln w="9525">
            <a:noFill/>
            <a:miter lim="800000"/>
            <a:headEnd/>
            <a:tailEnd/>
          </a:ln>
          <a:effectLst/>
        </p:spPr>
        <p:txBody>
          <a:bodyPr anchor="ctr"/>
          <a:lstStyle/>
          <a:p>
            <a:r>
              <a:rPr lang="en-US" sz="4000" dirty="0" smtClean="0"/>
              <a:t>Parting Reflections</a:t>
            </a:r>
          </a:p>
          <a:p>
            <a:r>
              <a:rPr lang="en-US" sz="2000" dirty="0" smtClean="0"/>
              <a:t>American National Government</a:t>
            </a:r>
            <a:r>
              <a:rPr lang="en-US" sz="2000" dirty="0"/>
              <a:t/>
            </a:r>
            <a:br>
              <a:rPr lang="en-US" sz="2000" dirty="0"/>
            </a:br>
            <a:r>
              <a:rPr lang="en-US" sz="2000" dirty="0" smtClean="0"/>
              <a:t>PSC101/Spring 2013 </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381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692"/>
    </mc:Choice>
    <mc:Fallback xmlns="">
      <p:transition spd="slow" advTm="133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1981200"/>
            <a:ext cx="3352800" cy="1631216"/>
          </a:xfrm>
          <a:prstGeom prst="rect">
            <a:avLst/>
          </a:prstGeom>
          <a:noFill/>
        </p:spPr>
        <p:txBody>
          <a:bodyPr wrap="square" rtlCol="0">
            <a:spAutoFit/>
          </a:bodyPr>
          <a:lstStyle/>
          <a:p>
            <a:r>
              <a:rPr lang="en-US" sz="2000" dirty="0" smtClean="0"/>
              <a:t>Political participation…</a:t>
            </a:r>
          </a:p>
          <a:p>
            <a:r>
              <a:rPr lang="en-US" sz="2000" dirty="0" smtClean="0"/>
              <a:t>they should know we are Christians by our love, mirrored as it ought to be in the politics of the cross.</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943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201"/>
    </mc:Choice>
    <mc:Fallback xmlns="">
      <p:transition spd="slow" advTm="27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8917" name="Rectangle 5"/>
          <p:cNvSpPr>
            <a:spLocks noChangeArrowheads="1"/>
          </p:cNvSpPr>
          <p:nvPr/>
        </p:nvSpPr>
        <p:spPr bwMode="auto">
          <a:xfrm>
            <a:off x="4572000" y="152400"/>
            <a:ext cx="4267200" cy="2286000"/>
          </a:xfrm>
          <a:prstGeom prst="rect">
            <a:avLst/>
          </a:prstGeom>
          <a:noFill/>
          <a:ln w="9525">
            <a:noFill/>
            <a:miter lim="800000"/>
            <a:headEnd/>
            <a:tailEnd/>
          </a:ln>
          <a:effectLst/>
        </p:spPr>
        <p:txBody>
          <a:bodyPr/>
          <a:lstStyle/>
          <a:p>
            <a:pPr algn="r">
              <a:spcBef>
                <a:spcPct val="20000"/>
              </a:spcBef>
            </a:pPr>
            <a:r>
              <a:rPr lang="en-US" sz="4000" dirty="0">
                <a:effectLst>
                  <a:outerShdw blurRad="38100" dist="38100" dir="2700000" algn="tl">
                    <a:srgbClr val="000000">
                      <a:alpha val="43137"/>
                    </a:srgbClr>
                  </a:outerShdw>
                </a:effectLst>
              </a:rPr>
              <a:t>Engaging Democracy</a:t>
            </a:r>
          </a:p>
          <a:p>
            <a:pPr algn="r">
              <a:spcBef>
                <a:spcPct val="20000"/>
              </a:spcBef>
            </a:pPr>
            <a:r>
              <a:rPr lang="en-US" sz="2800" dirty="0" smtClean="0">
                <a:effectLst>
                  <a:outerShdw blurRad="38100" dist="38100" dir="2700000" algn="tl">
                    <a:srgbClr val="000000">
                      <a:alpha val="43137"/>
                    </a:srgbClr>
                  </a:outerShdw>
                </a:effectLst>
              </a:rPr>
              <a:t>Paul, the Ephesians, and the Cross of Christ</a:t>
            </a:r>
            <a:endParaRPr lang="en-US" sz="2800" dirty="0">
              <a:effectLst>
                <a:outerShdw blurRad="38100" dist="38100" dir="2700000" algn="tl">
                  <a:srgbClr val="000000">
                    <a:alpha val="43137"/>
                  </a:srgbClr>
                </a:outerShdw>
              </a:effectLst>
            </a:endParaRPr>
          </a:p>
          <a:p>
            <a:pPr algn="r">
              <a:spcBef>
                <a:spcPct val="20000"/>
              </a:spcBef>
            </a:pP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190"/>
    </mc:Choice>
    <mc:Fallback xmlns="">
      <p:transition spd="slow" advTm="8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34822" name="Rectangle 6"/>
          <p:cNvSpPr>
            <a:spLocks noChangeArrowheads="1"/>
          </p:cNvSpPr>
          <p:nvPr/>
        </p:nvSpPr>
        <p:spPr bwMode="auto">
          <a:xfrm>
            <a:off x="5562600" y="3824644"/>
            <a:ext cx="3352800" cy="2800767"/>
          </a:xfrm>
          <a:prstGeom prst="rect">
            <a:avLst/>
          </a:prstGeom>
          <a:noFill/>
          <a:ln w="9525">
            <a:noFill/>
            <a:miter lim="800000"/>
            <a:headEnd/>
            <a:tailEnd/>
          </a:ln>
          <a:effectLst/>
        </p:spPr>
        <p:txBody>
          <a:bodyPr wrap="square" anchor="ctr">
            <a:spAutoFit/>
          </a:bodyPr>
          <a:lstStyle/>
          <a:p>
            <a:pPr algn="r"/>
            <a:r>
              <a:rPr lang="en-US" sz="2000" dirty="0" smtClean="0">
                <a:effectLst>
                  <a:outerShdw blurRad="38100" dist="38100" dir="2700000" algn="tl">
                    <a:srgbClr val="000000">
                      <a:alpha val="43137"/>
                    </a:srgbClr>
                  </a:outerShdw>
                </a:effectLst>
              </a:rPr>
              <a:t>	Only </a:t>
            </a:r>
            <a:r>
              <a:rPr lang="en-US" sz="2000" dirty="0">
                <a:effectLst>
                  <a:outerShdw blurRad="38100" dist="38100" dir="2700000" algn="tl">
                    <a:srgbClr val="000000">
                      <a:alpha val="43137"/>
                    </a:srgbClr>
                  </a:outerShdw>
                </a:effectLst>
              </a:rPr>
              <a:t>from the perspective of the cross, shattering as it was to Jesus’ followers then as it should be now, </a:t>
            </a:r>
            <a:endParaRPr lang="en-US" sz="2000" dirty="0" smtClean="0">
              <a:effectLst>
                <a:outerShdw blurRad="38100" dist="38100" dir="2700000" algn="tl">
                  <a:srgbClr val="000000">
                    <a:alpha val="43137"/>
                  </a:srgbClr>
                </a:outerShdw>
              </a:effectLst>
            </a:endParaRPr>
          </a:p>
          <a:p>
            <a:pPr algn="r"/>
            <a:r>
              <a:rPr lang="en-US" sz="2000" dirty="0" smtClean="0">
                <a:effectLst>
                  <a:outerShdw blurRad="38100" dist="38100" dir="2700000" algn="tl">
                    <a:srgbClr val="000000">
                      <a:alpha val="43137"/>
                    </a:srgbClr>
                  </a:outerShdw>
                </a:effectLst>
              </a:rPr>
              <a:t>can </a:t>
            </a:r>
            <a:r>
              <a:rPr lang="en-US" sz="2000" dirty="0">
                <a:effectLst>
                  <a:outerShdw blurRad="38100" dist="38100" dir="2700000" algn="tl">
                    <a:srgbClr val="000000">
                      <a:alpha val="43137"/>
                    </a:srgbClr>
                  </a:outerShdw>
                </a:effectLst>
              </a:rPr>
              <a:t>any view of </a:t>
            </a:r>
            <a:r>
              <a:rPr lang="en-US" sz="2000" dirty="0" smtClean="0">
                <a:effectLst>
                  <a:outerShdw blurRad="38100" dist="38100" dir="2700000" algn="tl">
                    <a:srgbClr val="000000">
                      <a:alpha val="43137"/>
                    </a:srgbClr>
                  </a:outerShdw>
                </a:effectLst>
              </a:rPr>
              <a:t>politics</a:t>
            </a:r>
          </a:p>
          <a:p>
            <a:pPr algn="r"/>
            <a:r>
              <a:rPr lang="en-US" sz="2000" dirty="0" smtClean="0">
                <a:effectLst>
                  <a:outerShdw blurRad="38100" dist="38100" dir="2700000" algn="tl">
                    <a:srgbClr val="000000">
                      <a:alpha val="43137"/>
                    </a:srgbClr>
                  </a:outerShdw>
                </a:effectLst>
              </a:rPr>
              <a:t>…claim </a:t>
            </a:r>
            <a:r>
              <a:rPr lang="en-US" sz="2000" dirty="0">
                <a:effectLst>
                  <a:outerShdw blurRad="38100" dist="38100" dir="2700000" algn="tl">
                    <a:srgbClr val="000000">
                      <a:alpha val="43137"/>
                    </a:srgbClr>
                  </a:outerShdw>
                </a:effectLst>
              </a:rPr>
              <a:t>to be Christian</a:t>
            </a:r>
            <a:r>
              <a:rPr lang="en-US" sz="2000" dirty="0" smtClean="0">
                <a:effectLst>
                  <a:outerShdw blurRad="38100" dist="38100" dir="2700000" algn="tl">
                    <a:srgbClr val="000000">
                      <a:alpha val="43137"/>
                    </a:srgbClr>
                  </a:outerShdw>
                </a:effectLst>
              </a:rPr>
              <a:t>.</a:t>
            </a:r>
            <a:endParaRPr lang="en-US" sz="2000" dirty="0">
              <a:effectLst>
                <a:outerShdw blurRad="38100" dist="38100" dir="2700000" algn="tl">
                  <a:srgbClr val="000000">
                    <a:alpha val="43137"/>
                  </a:srgbClr>
                </a:outerShdw>
              </a:effectLst>
            </a:endParaRPr>
          </a:p>
          <a:p>
            <a:pPr algn="r"/>
            <a:endParaRPr lang="en-US" sz="1200" dirty="0" smtClean="0">
              <a:effectLst>
                <a:outerShdw blurRad="38100" dist="38100" dir="2700000" algn="tl">
                  <a:srgbClr val="000000">
                    <a:alpha val="43137"/>
                  </a:srgbClr>
                </a:outerShdw>
              </a:effectLst>
            </a:endParaRPr>
          </a:p>
          <a:p>
            <a:pPr algn="r"/>
            <a:r>
              <a:rPr lang="en-US" sz="1200" dirty="0" smtClean="0">
                <a:effectLst>
                  <a:outerShdw blurRad="38100" dist="38100" dir="2700000" algn="tl">
                    <a:srgbClr val="000000">
                      <a:alpha val="43137"/>
                    </a:srgbClr>
                  </a:outerShdw>
                </a:effectLst>
              </a:rPr>
              <a:t>--N.T</a:t>
            </a:r>
            <a:r>
              <a:rPr lang="en-US" sz="1200" dirty="0">
                <a:effectLst>
                  <a:outerShdw blurRad="38100" dist="38100" dir="2700000" algn="tl">
                    <a:srgbClr val="000000">
                      <a:alpha val="43137"/>
                    </a:srgbClr>
                  </a:outerShdw>
                </a:effectLst>
              </a:rPr>
              <a:t>. Wright, </a:t>
            </a:r>
            <a:endParaRPr lang="en-US" sz="1200" dirty="0" smtClean="0">
              <a:effectLst>
                <a:outerShdw blurRad="38100" dist="38100" dir="2700000" algn="tl">
                  <a:srgbClr val="000000">
                    <a:alpha val="43137"/>
                  </a:srgbClr>
                </a:outerShdw>
              </a:effectLst>
            </a:endParaRPr>
          </a:p>
          <a:p>
            <a:pPr algn="r"/>
            <a:r>
              <a:rPr lang="en-US" sz="1200" dirty="0" smtClean="0">
                <a:effectLst>
                  <a:outerShdw blurRad="38100" dist="38100" dir="2700000" algn="tl">
                    <a:srgbClr val="000000">
                      <a:alpha val="43137"/>
                    </a:srgbClr>
                  </a:outerShdw>
                </a:effectLst>
              </a:rPr>
              <a:t>The </a:t>
            </a:r>
            <a:r>
              <a:rPr lang="en-US" sz="1200" dirty="0">
                <a:effectLst>
                  <a:outerShdw blurRad="38100" dist="38100" dir="2700000" algn="tl">
                    <a:srgbClr val="000000">
                      <a:alpha val="43137"/>
                    </a:srgbClr>
                  </a:outerShdw>
                </a:effectLst>
              </a:rPr>
              <a:t>New Testament and the State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304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718"/>
    </mc:Choice>
    <mc:Fallback xmlns="">
      <p:transition spd="slow" advTm="14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2" descr="donwright[1]"/>
          <p:cNvPicPr>
            <a:picLocks noChangeAspect="1" noChangeArrowheads="1"/>
          </p:cNvPicPr>
          <p:nvPr/>
        </p:nvPicPr>
        <p:blipFill>
          <a:blip r:embed="rId4" cstate="print"/>
          <a:srcRect/>
          <a:stretch>
            <a:fillRect/>
          </a:stretch>
        </p:blipFill>
        <p:spPr bwMode="auto">
          <a:xfrm>
            <a:off x="609600" y="457200"/>
            <a:ext cx="7924800" cy="57912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685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55"/>
    </mc:Choice>
    <mc:Fallback xmlns="">
      <p:transition spd="slow" advTm="1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Horsey20041116"/>
          <p:cNvPicPr>
            <a:picLocks noChangeAspect="1" noChangeArrowheads="1"/>
          </p:cNvPicPr>
          <p:nvPr/>
        </p:nvPicPr>
        <p:blipFill>
          <a:blip r:embed="rId4" cstate="print"/>
          <a:srcRect/>
          <a:stretch>
            <a:fillRect/>
          </a:stretch>
        </p:blipFill>
        <p:spPr bwMode="auto">
          <a:xfrm>
            <a:off x="685800" y="609600"/>
            <a:ext cx="7696200" cy="5562599"/>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493"/>
    </mc:Choice>
    <mc:Fallback xmlns="">
      <p:transition spd="slow" advTm="11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685800" y="609600"/>
          <a:ext cx="7772400" cy="5562600"/>
        </p:xfrm>
        <a:graphic>
          <a:graphicData uri="http://schemas.openxmlformats.org/presentationml/2006/ole">
            <mc:AlternateContent xmlns:mc="http://schemas.openxmlformats.org/markup-compatibility/2006">
              <mc:Choice xmlns:v="urn:schemas-microsoft-com:vml" Requires="v">
                <p:oleObj spid="_x0000_s45080" name="Photo Editor Photo" r:id="rId5" imgW="30019048" imgH="23619048" progId="">
                  <p:embed/>
                </p:oleObj>
              </mc:Choice>
              <mc:Fallback>
                <p:oleObj name="Photo Editor Photo" r:id="rId5" imgW="30019048" imgH="23619048"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609600"/>
                        <a:ext cx="7772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674"/>
    </mc:Choice>
    <mc:Fallback xmlns="">
      <p:transition spd="slow" advTm="15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304800" y="4495800"/>
            <a:ext cx="8610600" cy="2133600"/>
          </a:xfrm>
          <a:prstGeom prst="rect">
            <a:avLst/>
          </a:prstGeom>
          <a:noFill/>
          <a:ln w="9525">
            <a:noFill/>
            <a:miter lim="800000"/>
            <a:headEnd/>
            <a:tailEnd/>
          </a:ln>
          <a:effectLst/>
        </p:spPr>
        <p:txBody>
          <a:bodyPr/>
          <a:lstStyle/>
          <a:p>
            <a:pPr marL="342900" indent="-342900">
              <a:lnSpc>
                <a:spcPct val="90000"/>
              </a:lnSpc>
              <a:spcBef>
                <a:spcPct val="20000"/>
              </a:spcBef>
              <a:tabLst>
                <a:tab pos="685800" algn="l"/>
              </a:tabLst>
            </a:pPr>
            <a:r>
              <a:rPr lang="en-US" sz="2000" dirty="0"/>
              <a:t>“Write this to Ephesus…I see what you’ve done, your hard work, </a:t>
            </a:r>
            <a:r>
              <a:rPr lang="en-US" sz="2000" dirty="0" smtClean="0"/>
              <a:t>your refusal </a:t>
            </a:r>
            <a:r>
              <a:rPr lang="en-US" sz="2000" dirty="0"/>
              <a:t>to quit.  I know you can’t stomach evil, that you weed out apostolic pretenders.  I know your persistence, your courage in my cause, that you never wear out.  But you walked away from your first love—why?  What’s going on with you, anyway?  Do you have any idea how far you’ve fallen?  Turn back!  Recover your dear early love…”</a:t>
            </a:r>
          </a:p>
          <a:p>
            <a:pPr marL="342900" indent="-342900" algn="r">
              <a:lnSpc>
                <a:spcPct val="90000"/>
              </a:lnSpc>
              <a:spcBef>
                <a:spcPct val="20000"/>
              </a:spcBef>
              <a:tabLst>
                <a:tab pos="685800" algn="l"/>
              </a:tabLst>
            </a:pPr>
            <a:r>
              <a:rPr lang="en-US" sz="1600" dirty="0" smtClean="0"/>
              <a:t>--</a:t>
            </a:r>
            <a:r>
              <a:rPr lang="en-US" sz="1600" dirty="0"/>
              <a:t>Revelation 2:1-5 from The Message//Remix</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7672" y="228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231"/>
    </mc:Choice>
    <mc:Fallback xmlns="">
      <p:transition spd="slow" advTm="9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9940" name="Picture 4" descr="jesus-morten"/>
          <p:cNvPicPr>
            <a:picLocks noChangeAspect="1" noChangeArrowheads="1"/>
          </p:cNvPicPr>
          <p:nvPr/>
        </p:nvPicPr>
        <p:blipFill>
          <a:blip r:embed="rId4" cstate="print">
            <a:grayscl/>
          </a:blip>
          <a:srcRect/>
          <a:stretch>
            <a:fillRect/>
          </a:stretch>
        </p:blipFill>
        <p:spPr bwMode="auto">
          <a:xfrm>
            <a:off x="-61768" y="18473"/>
            <a:ext cx="9205768" cy="6858000"/>
          </a:xfrm>
          <a:prstGeom prst="rect">
            <a:avLst/>
          </a:prstGeom>
          <a:noFill/>
        </p:spPr>
      </p:pic>
      <p:sp>
        <p:nvSpPr>
          <p:cNvPr id="39941" name="Rectangle 5"/>
          <p:cNvSpPr>
            <a:spLocks noChangeArrowheads="1"/>
          </p:cNvSpPr>
          <p:nvPr/>
        </p:nvSpPr>
        <p:spPr bwMode="auto">
          <a:xfrm>
            <a:off x="5181600" y="4191000"/>
            <a:ext cx="3797300" cy="1384995"/>
          </a:xfrm>
          <a:prstGeom prst="rect">
            <a:avLst/>
          </a:prstGeom>
          <a:noFill/>
          <a:ln w="9525">
            <a:noFill/>
            <a:miter lim="800000"/>
            <a:headEnd/>
            <a:tailEnd/>
          </a:ln>
          <a:effectLst/>
        </p:spPr>
        <p:txBody>
          <a:bodyPr wrap="square" anchor="ctr">
            <a:spAutoFit/>
          </a:bodyPr>
          <a:lstStyle/>
          <a:p>
            <a:pPr algn="r"/>
            <a:r>
              <a:rPr lang="en-US" sz="2800" dirty="0"/>
              <a:t>Love </a:t>
            </a:r>
            <a:r>
              <a:rPr lang="en-US" sz="2800" dirty="0" smtClean="0"/>
              <a:t>Jesus.</a:t>
            </a:r>
          </a:p>
          <a:p>
            <a:pPr algn="r"/>
            <a:r>
              <a:rPr lang="en-US" sz="2800" dirty="0" smtClean="0"/>
              <a:t>  Love </a:t>
            </a:r>
            <a:r>
              <a:rPr lang="en-US" sz="2800" dirty="0"/>
              <a:t>People.  </a:t>
            </a:r>
          </a:p>
          <a:p>
            <a:pPr algn="r"/>
            <a:r>
              <a:rPr lang="en-US" sz="2800" dirty="0"/>
              <a:t>Nothing Else Matters.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304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540"/>
    </mc:Choice>
    <mc:Fallback xmlns="">
      <p:transition spd="slow" advTm="22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7109" name="Rectangle 5"/>
          <p:cNvSpPr>
            <a:spLocks noChangeArrowheads="1"/>
          </p:cNvSpPr>
          <p:nvPr/>
        </p:nvSpPr>
        <p:spPr bwMode="auto">
          <a:xfrm>
            <a:off x="6400800" y="3733800"/>
            <a:ext cx="2438400" cy="2895600"/>
          </a:xfrm>
          <a:prstGeom prst="rect">
            <a:avLst/>
          </a:prstGeom>
          <a:noFill/>
          <a:ln w="9525">
            <a:noFill/>
            <a:miter lim="800000"/>
            <a:headEnd/>
            <a:tailEnd/>
          </a:ln>
          <a:effectLst/>
        </p:spPr>
        <p:txBody>
          <a:bodyPr/>
          <a:lstStyle/>
          <a:p>
            <a:pPr algn="r"/>
            <a:r>
              <a:rPr lang="en-US" sz="2000" dirty="0" smtClean="0">
                <a:effectLst>
                  <a:outerShdw blurRad="38100" dist="38100" dir="2700000" algn="tl">
                    <a:srgbClr val="000000">
                      <a:alpha val="43137"/>
                    </a:srgbClr>
                  </a:outerShdw>
                </a:effectLst>
              </a:rPr>
              <a:t>The </a:t>
            </a:r>
            <a:r>
              <a:rPr lang="en-US" sz="2000" dirty="0">
                <a:effectLst>
                  <a:outerShdw blurRad="38100" dist="38100" dir="2700000" algn="tl">
                    <a:srgbClr val="000000">
                      <a:alpha val="43137"/>
                    </a:srgbClr>
                  </a:outerShdw>
                </a:effectLst>
              </a:rPr>
              <a:t>cross is the surest, truest and deepest window on the very heart and character of the living and loving God… </a:t>
            </a:r>
          </a:p>
          <a:p>
            <a:pPr algn="r"/>
            <a:endParaRPr lang="en-US" sz="1200" dirty="0" smtClean="0">
              <a:effectLst>
                <a:outerShdw blurRad="38100" dist="38100" dir="2700000" algn="tl">
                  <a:srgbClr val="000000">
                    <a:alpha val="43137"/>
                  </a:srgbClr>
                </a:outerShdw>
              </a:effectLst>
            </a:endParaRPr>
          </a:p>
          <a:p>
            <a:pPr algn="r"/>
            <a:r>
              <a:rPr lang="en-US" sz="1200" dirty="0" smtClean="0">
                <a:effectLst>
                  <a:outerShdw blurRad="38100" dist="38100" dir="2700000" algn="tl">
                    <a:srgbClr val="000000">
                      <a:alpha val="43137"/>
                    </a:srgbClr>
                  </a:outerShdw>
                </a:effectLst>
              </a:rPr>
              <a:t>--</a:t>
            </a:r>
            <a:r>
              <a:rPr lang="en-US" sz="1200" dirty="0">
                <a:effectLst>
                  <a:outerShdw blurRad="38100" dist="38100" dir="2700000" algn="tl">
                    <a:srgbClr val="000000">
                      <a:alpha val="43137"/>
                    </a:srgbClr>
                  </a:outerShdw>
                </a:effectLst>
              </a:rPr>
              <a:t>N.T. Wright, </a:t>
            </a:r>
            <a:endParaRPr lang="en-US" sz="1200" dirty="0" smtClean="0">
              <a:effectLst>
                <a:outerShdw blurRad="38100" dist="38100" dir="2700000" algn="tl">
                  <a:srgbClr val="000000">
                    <a:alpha val="43137"/>
                  </a:srgbClr>
                </a:outerShdw>
              </a:effectLst>
            </a:endParaRPr>
          </a:p>
          <a:p>
            <a:pPr algn="r"/>
            <a:r>
              <a:rPr lang="en-US" sz="1200" dirty="0" smtClean="0">
                <a:effectLst>
                  <a:outerShdw blurRad="38100" dist="38100" dir="2700000" algn="tl">
                    <a:srgbClr val="000000">
                      <a:alpha val="43137"/>
                    </a:srgbClr>
                  </a:outerShdw>
                </a:effectLst>
              </a:rPr>
              <a:t>The </a:t>
            </a:r>
            <a:r>
              <a:rPr lang="en-US" sz="1200" dirty="0">
                <a:effectLst>
                  <a:outerShdw blurRad="38100" dist="38100" dir="2700000" algn="tl">
                    <a:srgbClr val="000000">
                      <a:alpha val="43137"/>
                    </a:srgbClr>
                  </a:outerShdw>
                </a:effectLst>
              </a:rPr>
              <a:t>Challenge of Jesus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304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22"/>
    </mc:Choice>
    <mc:Fallback xmlns="">
      <p:transition spd="slow" advTm="4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4">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FFFFFF"/>
      </a:hlink>
      <a:folHlink>
        <a:srgbClr val="FFFF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FFFFFF"/>
        </a:hlink>
        <a:folHlink>
          <a:srgbClr val="F0E500"/>
        </a:folHlink>
      </a:clrScheme>
      <a:clrMap bg1="dk2" tx1="lt1" bg2="dk1" tx2="lt2" accent1="accent1" accent2="accent2" accent3="accent3" accent4="accent4" accent5="accent5" accent6="accent6" hlink="hlink" folHlink="folHlink"/>
    </a:extraClrScheme>
    <a:extraClrScheme>
      <a:clrScheme name="Default Design 14">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2585</TotalTime>
  <Words>180</Words>
  <Application>Microsoft Office PowerPoint</Application>
  <PresentationFormat>On-screen Show (4:3)</PresentationFormat>
  <Paragraphs>21</Paragraphs>
  <Slides>10</Slides>
  <Notes>0</Notes>
  <HiddenSlides>0</HiddenSlides>
  <MMClips>10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2" baseType="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Northwestern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NWC</dc:creator>
  <cp:lastModifiedBy>Northwestern College</cp:lastModifiedBy>
  <cp:revision>73</cp:revision>
  <dcterms:created xsi:type="dcterms:W3CDTF">2005-01-21T22:56:32Z</dcterms:created>
  <dcterms:modified xsi:type="dcterms:W3CDTF">2013-04-29T20:16:03Z</dcterms:modified>
</cp:coreProperties>
</file>